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46" r:id="rId3"/>
    <p:sldId id="347" r:id="rId4"/>
    <p:sldId id="348" r:id="rId5"/>
    <p:sldId id="349" r:id="rId6"/>
    <p:sldId id="35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327" r:id="rId22"/>
    <p:sldId id="364" r:id="rId23"/>
    <p:sldId id="328" r:id="rId24"/>
    <p:sldId id="329" r:id="rId25"/>
    <p:sldId id="330" r:id="rId26"/>
    <p:sldId id="331" r:id="rId27"/>
    <p:sldId id="351" r:id="rId28"/>
    <p:sldId id="326" r:id="rId29"/>
    <p:sldId id="332" r:id="rId30"/>
    <p:sldId id="333" r:id="rId31"/>
    <p:sldId id="352" r:id="rId32"/>
    <p:sldId id="353" r:id="rId33"/>
    <p:sldId id="367" r:id="rId34"/>
    <p:sldId id="368" r:id="rId35"/>
    <p:sldId id="369" r:id="rId36"/>
    <p:sldId id="370" r:id="rId37"/>
    <p:sldId id="371" r:id="rId38"/>
    <p:sldId id="372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84" r:id="rId52"/>
    <p:sldId id="355" r:id="rId53"/>
    <p:sldId id="356" r:id="rId54"/>
    <p:sldId id="387" r:id="rId55"/>
    <p:sldId id="388" r:id="rId56"/>
    <p:sldId id="389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5" r:id="rId65"/>
    <p:sldId id="366" r:id="rId66"/>
    <p:sldId id="285" r:id="rId67"/>
    <p:sldId id="286" r:id="rId68"/>
    <p:sldId id="287" r:id="rId69"/>
    <p:sldId id="28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89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298" r:id="rId90"/>
    <p:sldId id="279" r:id="rId91"/>
    <p:sldId id="280" r:id="rId92"/>
    <p:sldId id="281" r:id="rId93"/>
    <p:sldId id="282" r:id="rId94"/>
    <p:sldId id="299" r:id="rId95"/>
    <p:sldId id="300" r:id="rId96"/>
    <p:sldId id="306" r:id="rId97"/>
    <p:sldId id="307" r:id="rId98"/>
    <p:sldId id="308" r:id="rId99"/>
    <p:sldId id="309" r:id="rId100"/>
    <p:sldId id="310" r:id="rId101"/>
    <p:sldId id="311" r:id="rId102"/>
    <p:sldId id="313" r:id="rId103"/>
    <p:sldId id="323" r:id="rId104"/>
    <p:sldId id="32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9D629-6660-42B9-8401-C1A7874DEE3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C61C-82B5-4913-B513-79DB33E2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SML = Stochastic Maximum Likelihood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5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2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76966" y="6221800"/>
            <a:ext cx="11247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1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5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61B-1A6E-4F3F-9D4E-81A1CE62334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69973"/>
          </a:xfrm>
        </p:spPr>
        <p:txBody>
          <a:bodyPr>
            <a:normAutofit/>
          </a:bodyPr>
          <a:lstStyle/>
          <a:p>
            <a:r>
              <a:rPr lang="en-US" dirty="0" smtClean="0"/>
              <a:t>Alexander G. Ororbia II and C. Lee Giles</a:t>
            </a:r>
          </a:p>
          <a:p>
            <a:r>
              <a:rPr lang="en-US" dirty="0"/>
              <a:t>IST597:  Foundations of Deep Learning</a:t>
            </a:r>
          </a:p>
          <a:p>
            <a:r>
              <a:rPr lang="en-US" dirty="0"/>
              <a:t>The Pennsylvania State </a:t>
            </a:r>
            <a:r>
              <a:rPr lang="en-US" dirty="0" smtClean="0"/>
              <a:t>University</a:t>
            </a:r>
          </a:p>
          <a:p>
            <a:endParaRPr lang="en-US" dirty="0"/>
          </a:p>
          <a:p>
            <a:r>
              <a:rPr lang="en-US" dirty="0" smtClean="0"/>
              <a:t>Thanks to </a:t>
            </a:r>
            <a:r>
              <a:rPr lang="en-US" dirty="0" err="1" smtClean="0"/>
              <a:t>Sargur</a:t>
            </a:r>
            <a:r>
              <a:rPr lang="en-US" dirty="0" smtClean="0"/>
              <a:t> N. Srihari, </a:t>
            </a:r>
            <a:r>
              <a:rPr lang="en-US" dirty="0" err="1" smtClean="0"/>
              <a:t>Rukshan</a:t>
            </a:r>
            <a:r>
              <a:rPr lang="en-US" dirty="0" smtClean="0"/>
              <a:t> </a:t>
            </a:r>
            <a:r>
              <a:rPr lang="en-US" dirty="0" err="1" smtClean="0"/>
              <a:t>Batuwita</a:t>
            </a:r>
            <a:r>
              <a:rPr lang="en-US" dirty="0" smtClean="0"/>
              <a:t>,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7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86" y="188686"/>
            <a:ext cx="9572428" cy="64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47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68" y="-90152"/>
            <a:ext cx="8756506" cy="59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5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1905" cy="4813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67" t="9564" r="949" b="4331"/>
          <a:stretch/>
        </p:blipFill>
        <p:spPr>
          <a:xfrm>
            <a:off x="5795493" y="4559121"/>
            <a:ext cx="6143223" cy="21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7" y="0"/>
            <a:ext cx="9795444" cy="6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72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did we learn today?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models (there is a whole zoo of them!) can be thought of as learning levels of abstraction or representation</a:t>
            </a:r>
          </a:p>
          <a:p>
            <a:pPr lvl="1"/>
            <a:r>
              <a:rPr lang="en-US" dirty="0" smtClean="0"/>
              <a:t>We want representations to disentangle underlying causes (that create variation in the data)</a:t>
            </a:r>
          </a:p>
          <a:p>
            <a:pPr lvl="1"/>
            <a:r>
              <a:rPr lang="en-US" dirty="0" smtClean="0"/>
              <a:t>Levels of representation can be built greedily (stacking small building block models)</a:t>
            </a:r>
          </a:p>
          <a:p>
            <a:r>
              <a:rPr lang="en-US" dirty="0" smtClean="0"/>
              <a:t>Unsupervised learning can be thought of as finding good representations of x, by trying to model p(x)</a:t>
            </a:r>
          </a:p>
          <a:p>
            <a:pPr lvl="1"/>
            <a:r>
              <a:rPr lang="en-US" dirty="0" smtClean="0"/>
              <a:t>Can be helpful for learning p(</a:t>
            </a:r>
            <a:r>
              <a:rPr lang="en-US" dirty="0" err="1" smtClean="0"/>
              <a:t>y|x</a:t>
            </a:r>
            <a:r>
              <a:rPr lang="en-US" dirty="0" smtClean="0"/>
              <a:t>) when labels for y are limited</a:t>
            </a:r>
          </a:p>
          <a:p>
            <a:r>
              <a:rPr lang="en-US" dirty="0" smtClean="0"/>
              <a:t>Neural nets are class of models that make use of distributed 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58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66" y="-1178552"/>
            <a:ext cx="12299018" cy="933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65" y="265221"/>
            <a:ext cx="4892278" cy="5139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91918" y="2539998"/>
            <a:ext cx="344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Deep questions?!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74495" y="1865867"/>
            <a:ext cx="269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Deep robots!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5E8F-7BD4-4728-AB5F-89085A51C40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74" y="304801"/>
            <a:ext cx="9889852" cy="62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74" y="145143"/>
            <a:ext cx="9851352" cy="6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95" y="1"/>
            <a:ext cx="952781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76" y="1"/>
            <a:ext cx="1004744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95" y="0"/>
            <a:ext cx="101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8" y="0"/>
            <a:ext cx="10865744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0" y="232229"/>
            <a:ext cx="8812720" cy="63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2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40" y="174171"/>
            <a:ext cx="9172120" cy="65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4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4" y="-101600"/>
            <a:ext cx="1061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&amp; Exhaustive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76400"/>
            <a:ext cx="6888030" cy="4785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Manual Search</a:t>
            </a:r>
          </a:p>
          <a:p>
            <a:pPr lvl="1"/>
            <a:r>
              <a:rPr lang="en-US" dirty="0" smtClean="0"/>
              <a:t>Explore a few configurations, based on literature/heuristics</a:t>
            </a:r>
          </a:p>
          <a:p>
            <a:pPr lvl="1"/>
            <a:r>
              <a:rPr lang="en-US" dirty="0" smtClean="0"/>
              <a:t>Select lowest validation loss configuration</a:t>
            </a:r>
          </a:p>
          <a:p>
            <a:r>
              <a:rPr lang="en-US" dirty="0" smtClean="0"/>
              <a:t>Grid Search</a:t>
            </a:r>
          </a:p>
          <a:p>
            <a:pPr lvl="1"/>
            <a:r>
              <a:rPr lang="en-US" dirty="0" smtClean="0"/>
              <a:t>Compose an n-dimensional hypercube, where along each axis is a hyper-parameter (length determined by max &amp; min values to explore)</a:t>
            </a:r>
          </a:p>
          <a:p>
            <a:pPr lvl="1"/>
            <a:r>
              <a:rPr lang="en-US" dirty="0" smtClean="0"/>
              <a:t>Exhaustively calculate loss/error for each configuration (or combination of meta-parameter values) in hypercube</a:t>
            </a:r>
          </a:p>
          <a:p>
            <a:pPr lvl="2"/>
            <a:r>
              <a:rPr lang="en-US" dirty="0" smtClean="0"/>
              <a:t>Choose lowest error/minimal loss configuration as optimal model</a:t>
            </a:r>
          </a:p>
          <a:p>
            <a:pPr lvl="2"/>
            <a:r>
              <a:rPr lang="en-US" dirty="0" smtClean="0"/>
              <a:t>Loss/error is calculated on a held-out validation/development set (or in held-out set in cross-fold validation schemes)</a:t>
            </a:r>
          </a:p>
          <a:p>
            <a:pPr lvl="1"/>
            <a:r>
              <a:rPr lang="en-US" dirty="0" smtClean="0"/>
              <a:t>Will ultimately find optimal model (given coarseness of grid-search), but will take a really long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22" y="2707530"/>
            <a:ext cx="419100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6091" y="5640946"/>
            <a:ext cx="294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Deep tuning!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6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66" y="1"/>
            <a:ext cx="936606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again? </a:t>
            </a:r>
            <a:r>
              <a:rPr lang="en-US" dirty="0" smtClean="0"/>
              <a:t>Feature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6676"/>
            <a:ext cx="7688995" cy="48317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Raw features, such as pixel values of image, viewed as “low-level” representation of data</a:t>
            </a:r>
          </a:p>
          <a:p>
            <a:pPr lvl="1"/>
            <a:r>
              <a:rPr lang="en-US" dirty="0" smtClean="0"/>
              <a:t>Can be complex &amp; high-dimensional</a:t>
            </a:r>
          </a:p>
          <a:p>
            <a:pPr lvl="1"/>
            <a:r>
              <a:rPr lang="en-US" dirty="0" smtClean="0"/>
              <a:t>Observed variables (“nature”, observed/recorded data)</a:t>
            </a:r>
          </a:p>
          <a:p>
            <a:r>
              <a:rPr lang="en-US" b="1" dirty="0" smtClean="0"/>
              <a:t>Abstract representations </a:t>
            </a:r>
            <a:r>
              <a:rPr lang="en-US" dirty="0" smtClean="0"/>
              <a:t>= layers of feature detectors</a:t>
            </a:r>
          </a:p>
          <a:p>
            <a:pPr lvl="1"/>
            <a:r>
              <a:rPr lang="en-US" dirty="0" smtClean="0"/>
              <a:t>Latent </a:t>
            </a:r>
            <a:r>
              <a:rPr lang="en-US" dirty="0"/>
              <a:t>/</a:t>
            </a:r>
            <a:r>
              <a:rPr lang="en-US" dirty="0" smtClean="0"/>
              <a:t>unobserved variables that describe observed variables </a:t>
            </a:r>
          </a:p>
          <a:p>
            <a:pPr lvl="2"/>
            <a:r>
              <a:rPr lang="en-US" dirty="0" smtClean="0"/>
              <a:t>Capture key aspects of data’s underlying stochastic process </a:t>
            </a:r>
          </a:p>
          <a:p>
            <a:pPr lvl="2"/>
            <a:r>
              <a:rPr lang="en-US" dirty="0" smtClean="0"/>
              <a:t>Many concepts can be represented as (strict) hierarchies (such as a taxonomy of species) </a:t>
            </a:r>
            <a:r>
              <a:rPr lang="en-US" dirty="0" smtClean="0">
                <a:sym typeface="Wingdings" panose="05000000000000000000" pitchFamily="2" charset="2"/>
              </a:rPr>
              <a:t> goal of model is to “learn” a plausible, structured unknown hierarchy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Idea:  extracting “structure” from “unstructured”/messy data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Automatic feature engineering/crafting</a:t>
            </a:r>
          </a:p>
          <a:p>
            <a:r>
              <a:rPr lang="en-US" b="1" dirty="0"/>
              <a:t>Disentangling the underlying explanatory factors</a:t>
            </a:r>
          </a:p>
          <a:p>
            <a:pPr lvl="1"/>
            <a:r>
              <a:rPr lang="en-US" dirty="0"/>
              <a:t>Desire model to capture many factors of variation in data</a:t>
            </a: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"/>
          <a:stretch/>
        </p:blipFill>
        <p:spPr>
          <a:xfrm>
            <a:off x="8833050" y="1646468"/>
            <a:ext cx="2973002" cy="4752493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5" name="Rectangle 4"/>
          <p:cNvSpPr/>
          <p:nvPr/>
        </p:nvSpPr>
        <p:spPr>
          <a:xfrm>
            <a:off x="8329871" y="6398961"/>
            <a:ext cx="3979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http://www.slideshare.net/roelofp/2014-1021-sicsdlnlpg</a:t>
            </a:r>
          </a:p>
        </p:txBody>
      </p:sp>
    </p:spTree>
    <p:extLst>
      <p:ext uri="{BB962C8B-B14F-4D97-AF65-F5344CB8AC3E}">
        <p14:creationId xmlns:p14="http://schemas.microsoft.com/office/powerpoint/2010/main" val="1366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mohammadpz.github.io/posts/2015_08_03_summer_school_day_1/img/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0"/>
            <a:ext cx="12147550" cy="63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0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06" y="3174999"/>
            <a:ext cx="120015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572"/>
          <p:cNvSpPr txBox="1">
            <a:spLocks noChangeArrowheads="1"/>
          </p:cNvSpPr>
          <p:nvPr/>
        </p:nvSpPr>
        <p:spPr bwMode="auto">
          <a:xfrm>
            <a:off x="3254344" y="3925887"/>
            <a:ext cx="73501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rot="10800000" flipV="1">
            <a:off x="4319556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9" name="Straight Arrow Connector 98"/>
          <p:cNvCxnSpPr/>
          <p:nvPr/>
        </p:nvCxnSpPr>
        <p:spPr>
          <a:xfrm rot="10800000" flipV="1">
            <a:off x="7105618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0" name="Text Box 572"/>
          <p:cNvSpPr txBox="1">
            <a:spLocks noChangeArrowheads="1"/>
          </p:cNvSpPr>
          <p:nvPr/>
        </p:nvSpPr>
        <p:spPr bwMode="auto">
          <a:xfrm>
            <a:off x="3390869" y="4449762"/>
            <a:ext cx="152876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space</a:t>
            </a:r>
          </a:p>
        </p:txBody>
      </p:sp>
      <p:sp>
        <p:nvSpPr>
          <p:cNvPr id="101" name="Text Box 572"/>
          <p:cNvSpPr txBox="1">
            <a:spLocks noChangeArrowheads="1"/>
          </p:cNvSpPr>
          <p:nvPr/>
        </p:nvSpPr>
        <p:spPr bwMode="auto">
          <a:xfrm>
            <a:off x="7126257" y="4497387"/>
            <a:ext cx="1857375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space</a:t>
            </a:r>
          </a:p>
        </p:txBody>
      </p:sp>
      <p:grpSp>
        <p:nvGrpSpPr>
          <p:cNvPr id="171016" name="Group 65"/>
          <p:cNvGrpSpPr>
            <a:grpSpLocks/>
          </p:cNvGrpSpPr>
          <p:nvPr/>
        </p:nvGrpSpPr>
        <p:grpSpPr bwMode="auto">
          <a:xfrm>
            <a:off x="3279744" y="5003800"/>
            <a:ext cx="1744663" cy="1514475"/>
            <a:chOff x="798512" y="4229100"/>
            <a:chExt cx="2325688" cy="2019300"/>
          </a:xfrm>
        </p:grpSpPr>
        <p:cxnSp>
          <p:nvCxnSpPr>
            <p:cNvPr id="171047" name="Straight Arrow Connector 102"/>
            <p:cNvCxnSpPr>
              <a:cxnSpLocks noChangeShapeType="1"/>
            </p:cNvCxnSpPr>
            <p:nvPr/>
          </p:nvCxnSpPr>
          <p:spPr bwMode="auto">
            <a:xfrm rot="5400000" flipH="1" flipV="1">
              <a:off x="-59532" y="52760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48" name="Straight Arrow Connector 103"/>
            <p:cNvCxnSpPr>
              <a:cxnSpLocks noChangeShapeType="1"/>
            </p:cNvCxnSpPr>
            <p:nvPr/>
          </p:nvCxnSpPr>
          <p:spPr bwMode="auto">
            <a:xfrm>
              <a:off x="798512" y="61722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Minus 104"/>
            <p:cNvSpPr/>
            <p:nvPr/>
          </p:nvSpPr>
          <p:spPr>
            <a:xfrm>
              <a:off x="2298888" y="55626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Minus 105"/>
            <p:cNvSpPr/>
            <p:nvPr/>
          </p:nvSpPr>
          <p:spPr>
            <a:xfrm>
              <a:off x="2603618" y="4686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Minus 106"/>
            <p:cNvSpPr/>
            <p:nvPr/>
          </p:nvSpPr>
          <p:spPr>
            <a:xfrm>
              <a:off x="1498970" y="51435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Minus 107"/>
            <p:cNvSpPr/>
            <p:nvPr/>
          </p:nvSpPr>
          <p:spPr>
            <a:xfrm>
              <a:off x="1460879" y="4305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" name="Plus 108"/>
            <p:cNvSpPr>
              <a:spLocks/>
            </p:cNvSpPr>
            <p:nvPr/>
          </p:nvSpPr>
          <p:spPr>
            <a:xfrm>
              <a:off x="2184614" y="50673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" name="Plus 109"/>
            <p:cNvSpPr>
              <a:spLocks/>
            </p:cNvSpPr>
            <p:nvPr/>
          </p:nvSpPr>
          <p:spPr>
            <a:xfrm>
              <a:off x="2108431" y="42291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Plus 110"/>
            <p:cNvSpPr>
              <a:spLocks/>
            </p:cNvSpPr>
            <p:nvPr/>
          </p:nvSpPr>
          <p:spPr>
            <a:xfrm>
              <a:off x="1194239" y="47625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" name="Plus 111"/>
            <p:cNvSpPr>
              <a:spLocks/>
            </p:cNvSpPr>
            <p:nvPr/>
          </p:nvSpPr>
          <p:spPr>
            <a:xfrm>
              <a:off x="1651335" y="5577417"/>
              <a:ext cx="251825" cy="251883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6948456" y="4946650"/>
            <a:ext cx="2057400" cy="1654175"/>
            <a:chOff x="5562600" y="3853190"/>
            <a:chExt cx="2743200" cy="2204710"/>
          </a:xfrm>
        </p:grpSpPr>
        <p:cxnSp>
          <p:nvCxnSpPr>
            <p:cNvPr id="171036" name="Straight Arrow Connector 113"/>
            <p:cNvCxnSpPr>
              <a:cxnSpLocks noChangeShapeType="1"/>
            </p:cNvCxnSpPr>
            <p:nvPr/>
          </p:nvCxnSpPr>
          <p:spPr bwMode="auto">
            <a:xfrm rot="5400000" flipH="1" flipV="1">
              <a:off x="4704556" y="50855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37" name="Straight Arrow Connector 114"/>
            <p:cNvCxnSpPr>
              <a:cxnSpLocks noChangeShapeType="1"/>
            </p:cNvCxnSpPr>
            <p:nvPr/>
          </p:nvCxnSpPr>
          <p:spPr bwMode="auto">
            <a:xfrm>
              <a:off x="5562600" y="59817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Minus 115"/>
            <p:cNvSpPr/>
            <p:nvPr/>
          </p:nvSpPr>
          <p:spPr>
            <a:xfrm>
              <a:off x="7124700" y="522002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Minus 116"/>
            <p:cNvSpPr/>
            <p:nvPr/>
          </p:nvSpPr>
          <p:spPr>
            <a:xfrm>
              <a:off x="6667500" y="5638963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8" name="Minus 117"/>
            <p:cNvSpPr/>
            <p:nvPr/>
          </p:nvSpPr>
          <p:spPr>
            <a:xfrm>
              <a:off x="6324600" y="4801088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9" name="Minus 118"/>
            <p:cNvSpPr/>
            <p:nvPr/>
          </p:nvSpPr>
          <p:spPr>
            <a:xfrm>
              <a:off x="5943600" y="529619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71042" name="Straight Connector 119"/>
            <p:cNvCxnSpPr>
              <a:cxnSpLocks noChangeShapeType="1"/>
            </p:cNvCxnSpPr>
            <p:nvPr/>
          </p:nvCxnSpPr>
          <p:spPr bwMode="auto">
            <a:xfrm>
              <a:off x="5867400" y="3924300"/>
              <a:ext cx="2247900" cy="1866900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Plus 120"/>
            <p:cNvSpPr>
              <a:spLocks/>
            </p:cNvSpPr>
            <p:nvPr/>
          </p:nvSpPr>
          <p:spPr>
            <a:xfrm>
              <a:off x="7063316" y="439696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2" name="Plus 121"/>
            <p:cNvSpPr>
              <a:spLocks/>
            </p:cNvSpPr>
            <p:nvPr/>
          </p:nvSpPr>
          <p:spPr>
            <a:xfrm>
              <a:off x="6705600" y="3853190"/>
              <a:ext cx="251883" cy="251786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Plus 122"/>
            <p:cNvSpPr>
              <a:spLocks/>
            </p:cNvSpPr>
            <p:nvPr/>
          </p:nvSpPr>
          <p:spPr>
            <a:xfrm>
              <a:off x="7520516" y="4701644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4" name="Plus 123"/>
            <p:cNvSpPr>
              <a:spLocks/>
            </p:cNvSpPr>
            <p:nvPr/>
          </p:nvSpPr>
          <p:spPr>
            <a:xfrm>
              <a:off x="8053916" y="447313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1018" name="Group 50"/>
          <p:cNvGrpSpPr>
            <a:grpSpLocks/>
          </p:cNvGrpSpPr>
          <p:nvPr/>
        </p:nvGrpSpPr>
        <p:grpSpPr bwMode="auto">
          <a:xfrm>
            <a:off x="5119656" y="4260849"/>
            <a:ext cx="1865312" cy="628650"/>
            <a:chOff x="2743200" y="2785240"/>
            <a:chExt cx="2487504" cy="838200"/>
          </a:xfrm>
        </p:grpSpPr>
        <p:sp>
          <p:nvSpPr>
            <p:cNvPr id="126" name="Plus 125"/>
            <p:cNvSpPr>
              <a:spLocks/>
            </p:cNvSpPr>
            <p:nvPr/>
          </p:nvSpPr>
          <p:spPr>
            <a:xfrm>
              <a:off x="2832115" y="2948224"/>
              <a:ext cx="251925" cy="254000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7" name="Text Box 572"/>
            <p:cNvSpPr txBox="1">
              <a:spLocks noChangeArrowheads="1"/>
            </p:cNvSpPr>
            <p:nvPr/>
          </p:nvSpPr>
          <p:spPr bwMode="auto">
            <a:xfrm>
              <a:off x="2999359" y="2876257"/>
              <a:ext cx="1503088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Motorbikes</a:t>
              </a:r>
            </a:p>
          </p:txBody>
        </p:sp>
        <p:sp>
          <p:nvSpPr>
            <p:cNvPr id="128" name="Minus 127"/>
            <p:cNvSpPr/>
            <p:nvPr/>
          </p:nvSpPr>
          <p:spPr>
            <a:xfrm>
              <a:off x="2870222" y="3278424"/>
              <a:ext cx="190532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9" name="Text Box 572"/>
            <p:cNvSpPr txBox="1">
              <a:spLocks noChangeArrowheads="1"/>
            </p:cNvSpPr>
            <p:nvPr/>
          </p:nvSpPr>
          <p:spPr bwMode="auto">
            <a:xfrm>
              <a:off x="2999359" y="3181057"/>
              <a:ext cx="2231345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“Non”-Motorbikes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43200" y="2785240"/>
              <a:ext cx="2438813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5405406" y="3232149"/>
            <a:ext cx="1543050" cy="622300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Feature representation</a:t>
            </a:r>
          </a:p>
        </p:txBody>
      </p:sp>
      <p:sp>
        <p:nvSpPr>
          <p:cNvPr id="132" name="AutoShape 4"/>
          <p:cNvSpPr>
            <a:spLocks noChangeArrowheads="1"/>
          </p:cNvSpPr>
          <p:nvPr/>
        </p:nvSpPr>
        <p:spPr bwMode="auto">
          <a:xfrm>
            <a:off x="8205756" y="3232149"/>
            <a:ext cx="1244600" cy="622300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Learning</a:t>
            </a:r>
          </a:p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33" name="Text Box 572"/>
          <p:cNvSpPr txBox="1">
            <a:spLocks noChangeArrowheads="1"/>
          </p:cNvSpPr>
          <p:nvPr/>
        </p:nvSpPr>
        <p:spPr bwMode="auto">
          <a:xfrm>
            <a:off x="4506881" y="6475413"/>
            <a:ext cx="696912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1</a:t>
            </a:r>
          </a:p>
        </p:txBody>
      </p:sp>
      <p:sp>
        <p:nvSpPr>
          <p:cNvPr id="134" name="Text Box 572"/>
          <p:cNvSpPr txBox="1">
            <a:spLocks noChangeArrowheads="1"/>
          </p:cNvSpPr>
          <p:nvPr/>
        </p:nvSpPr>
        <p:spPr bwMode="auto">
          <a:xfrm>
            <a:off x="2993231" y="5148696"/>
            <a:ext cx="369300" cy="62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2</a:t>
            </a:r>
          </a:p>
        </p:txBody>
      </p:sp>
      <p:sp>
        <p:nvSpPr>
          <p:cNvPr id="135" name="Text Box 572"/>
          <p:cNvSpPr txBox="1">
            <a:spLocks noChangeArrowheads="1"/>
          </p:cNvSpPr>
          <p:nvPr/>
        </p:nvSpPr>
        <p:spPr bwMode="auto">
          <a:xfrm>
            <a:off x="8175594" y="6557963"/>
            <a:ext cx="771525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“wheel”</a:t>
            </a:r>
          </a:p>
        </p:txBody>
      </p:sp>
      <p:sp>
        <p:nvSpPr>
          <p:cNvPr id="136" name="Text Box 572"/>
          <p:cNvSpPr txBox="1">
            <a:spLocks noChangeArrowheads="1"/>
          </p:cNvSpPr>
          <p:nvPr/>
        </p:nvSpPr>
        <p:spPr bwMode="auto">
          <a:xfrm>
            <a:off x="6645799" y="5044676"/>
            <a:ext cx="369300" cy="7777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“handle”</a:t>
            </a:r>
          </a:p>
        </p:txBody>
      </p:sp>
      <p:grpSp>
        <p:nvGrpSpPr>
          <p:cNvPr id="171025" name="Group 82"/>
          <p:cNvGrpSpPr>
            <a:grpSpLocks/>
          </p:cNvGrpSpPr>
          <p:nvPr/>
        </p:nvGrpSpPr>
        <p:grpSpPr bwMode="auto">
          <a:xfrm>
            <a:off x="3625819" y="2935288"/>
            <a:ext cx="1279525" cy="1025525"/>
            <a:chOff x="1284767" y="1431938"/>
            <a:chExt cx="1706810" cy="1368061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1500765" y="2111732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Rectangle 138"/>
            <p:cNvSpPr>
              <a:spLocks noChangeAspect="1"/>
            </p:cNvSpPr>
            <p:nvPr/>
          </p:nvSpPr>
          <p:spPr>
            <a:xfrm>
              <a:off x="1284767" y="1599239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67587" y="1431938"/>
              <a:ext cx="1168932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handle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41232" y="2308683"/>
              <a:ext cx="1050345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wheel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1695450" y="298450"/>
            <a:ext cx="88153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dirty="0" smtClean="0">
                <a:solidFill>
                  <a:prstClr val="black"/>
                </a:solidFill>
              </a:rPr>
              <a:t>Representation Learning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9" name="AutoShape 2"/>
          <p:cNvSpPr>
            <a:spLocks noChangeArrowheads="1"/>
          </p:cNvSpPr>
          <p:nvPr/>
        </p:nvSpPr>
        <p:spPr bwMode="auto">
          <a:xfrm>
            <a:off x="3568669" y="1802607"/>
            <a:ext cx="1089025" cy="466725"/>
          </a:xfrm>
          <a:prstGeom prst="roundRect">
            <a:avLst>
              <a:gd name="adj" fmla="val 23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Sensor</a:t>
            </a:r>
          </a:p>
        </p:txBody>
      </p:sp>
      <p:sp>
        <p:nvSpPr>
          <p:cNvPr id="51" name="AutoShape 4"/>
          <p:cNvSpPr>
            <a:spLocks noChangeArrowheads="1"/>
          </p:cNvSpPr>
          <p:nvPr/>
        </p:nvSpPr>
        <p:spPr bwMode="auto">
          <a:xfrm>
            <a:off x="7681881" y="1732757"/>
            <a:ext cx="1244600" cy="620712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52" name="AutoShape 6"/>
          <p:cNvSpPr>
            <a:spLocks noChangeArrowheads="1"/>
          </p:cNvSpPr>
          <p:nvPr/>
        </p:nvSpPr>
        <p:spPr bwMode="auto">
          <a:xfrm>
            <a:off x="5340319" y="1732757"/>
            <a:ext cx="1711325" cy="62388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 dirty="0">
                <a:solidFill>
                  <a:srgbClr val="000000"/>
                </a:solidFill>
                <a:latin typeface="Arial" panose="020B0604020202020204" pitchFamily="34" charset="0"/>
              </a:rPr>
              <a:t>Feature Representation</a:t>
            </a:r>
          </a:p>
        </p:txBody>
      </p:sp>
      <p:cxnSp>
        <p:nvCxnSpPr>
          <p:cNvPr id="53" name="AutoShape 26"/>
          <p:cNvCxnSpPr>
            <a:cxnSpLocks noChangeShapeType="1"/>
            <a:stCxn id="49" idx="3"/>
            <a:endCxn id="52" idx="1"/>
          </p:cNvCxnSpPr>
          <p:nvPr/>
        </p:nvCxnSpPr>
        <p:spPr bwMode="auto">
          <a:xfrm>
            <a:off x="4657694" y="2037557"/>
            <a:ext cx="684212" cy="635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26"/>
          <p:cNvCxnSpPr>
            <a:cxnSpLocks noChangeShapeType="1"/>
            <a:stCxn id="52" idx="3"/>
            <a:endCxn id="51" idx="1"/>
          </p:cNvCxnSpPr>
          <p:nvPr/>
        </p:nvCxnSpPr>
        <p:spPr bwMode="auto">
          <a:xfrm flipV="1">
            <a:off x="7051644" y="2042319"/>
            <a:ext cx="630237" cy="1588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5195856" y="1648619"/>
            <a:ext cx="1981200" cy="8509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865" tIns="33338" rIns="67865" bIns="333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81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35" grpId="0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6" y="75593"/>
            <a:ext cx="4853342" cy="6767516"/>
          </a:xfrm>
        </p:spPr>
      </p:pic>
    </p:spTree>
    <p:extLst>
      <p:ext uri="{BB962C8B-B14F-4D97-AF65-F5344CB8AC3E}">
        <p14:creationId xmlns:p14="http://schemas.microsoft.com/office/powerpoint/2010/main" val="4901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Manifold Hypothesis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9" y="1758723"/>
            <a:ext cx="6358742" cy="4195762"/>
          </a:xfrm>
        </p:spPr>
      </p:pic>
      <p:sp>
        <p:nvSpPr>
          <p:cNvPr id="4" name="Rectangle 3"/>
          <p:cNvSpPr/>
          <p:nvPr/>
        </p:nvSpPr>
        <p:spPr>
          <a:xfrm>
            <a:off x="4623903" y="6459410"/>
            <a:ext cx="756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b="1" dirty="0" smtClean="0"/>
              <a:t>*Can apply to supervised/semi-supervised learning = Manifold </a:t>
            </a:r>
            <a:r>
              <a:rPr lang="en-US" sz="1400" b="1" dirty="0"/>
              <a:t>Tangent Classifier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1973" y="1265420"/>
            <a:ext cx="5293216" cy="559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Manifold = a </a:t>
            </a:r>
            <a:r>
              <a:rPr lang="en-US" dirty="0"/>
              <a:t>connected </a:t>
            </a:r>
            <a:r>
              <a:rPr lang="en-US" dirty="0" smtClean="0"/>
              <a:t>set of </a:t>
            </a:r>
            <a:r>
              <a:rPr lang="en-US" dirty="0"/>
              <a:t>points </a:t>
            </a:r>
            <a:r>
              <a:rPr lang="en-US" dirty="0" smtClean="0"/>
              <a:t>(notion of neighborhood)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approximated </a:t>
            </a:r>
            <a:r>
              <a:rPr lang="en-US" dirty="0" smtClean="0"/>
              <a:t>by </a:t>
            </a:r>
            <a:r>
              <a:rPr lang="en-US" dirty="0"/>
              <a:t>considering </a:t>
            </a:r>
            <a:r>
              <a:rPr lang="en-US" dirty="0" smtClean="0"/>
              <a:t>only </a:t>
            </a:r>
            <a:r>
              <a:rPr lang="en-US" dirty="0"/>
              <a:t>small number </a:t>
            </a:r>
            <a:r>
              <a:rPr lang="en-US" dirty="0" smtClean="0"/>
              <a:t>of degrees </a:t>
            </a:r>
            <a:r>
              <a:rPr lang="en-US" dirty="0"/>
              <a:t>of </a:t>
            </a:r>
            <a:r>
              <a:rPr lang="en-US" dirty="0" smtClean="0"/>
              <a:t>freedom (dimensions) -- Embedded in </a:t>
            </a:r>
            <a:r>
              <a:rPr lang="en-US" dirty="0"/>
              <a:t>higher-dimensional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Can move along certain directions on manifold</a:t>
            </a:r>
          </a:p>
          <a:p>
            <a:r>
              <a:rPr lang="en-US" dirty="0" smtClean="0"/>
              <a:t>Assumption: most inputs in           are invalid, probability mass concentrated at manifold containing subset of points</a:t>
            </a:r>
          </a:p>
          <a:p>
            <a:pPr lvl="1"/>
            <a:r>
              <a:rPr lang="en-US" dirty="0" smtClean="0"/>
              <a:t>Interesting variations happen when move across manifolds</a:t>
            </a:r>
          </a:p>
          <a:p>
            <a:pPr lvl="1"/>
            <a:r>
              <a:rPr lang="en-US" dirty="0" smtClean="0"/>
              <a:t>Examples connected by examples</a:t>
            </a:r>
          </a:p>
          <a:p>
            <a:r>
              <a:rPr lang="en-US" dirty="0" smtClean="0"/>
              <a:t>Might not always be valid!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32" y="3856604"/>
            <a:ext cx="532328" cy="4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90" y="104988"/>
            <a:ext cx="9404723" cy="1400530"/>
          </a:xfrm>
        </p:spPr>
        <p:txBody>
          <a:bodyPr/>
          <a:lstStyle/>
          <a:p>
            <a:r>
              <a:rPr lang="en-US" sz="4000" dirty="0" smtClean="0"/>
              <a:t>Manifold Learning: Infer the </a:t>
            </a:r>
            <a:r>
              <a:rPr lang="en-US" sz="4000" dirty="0"/>
              <a:t>U</a:t>
            </a:r>
            <a:r>
              <a:rPr lang="en-US" sz="4000" dirty="0" smtClean="0"/>
              <a:t>nderlying Manifold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6" y="1505518"/>
            <a:ext cx="9202174" cy="4594542"/>
          </a:xfrm>
        </p:spPr>
      </p:pic>
    </p:spTree>
    <p:extLst>
      <p:ext uri="{BB962C8B-B14F-4D97-AF65-F5344CB8AC3E}">
        <p14:creationId xmlns:p14="http://schemas.microsoft.com/office/powerpoint/2010/main" val="168040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4" y="365125"/>
            <a:ext cx="6143192" cy="5999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4211" y="6488668"/>
            <a:ext cx="604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http://colah.github.io/posts/2014-03-NN-Manifolds-Topology/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8" y="5972"/>
            <a:ext cx="10515600" cy="1325563"/>
          </a:xfrm>
        </p:spPr>
        <p:txBody>
          <a:bodyPr/>
          <a:lstStyle/>
          <a:p>
            <a:r>
              <a:rPr lang="en-US" dirty="0" smtClean="0"/>
              <a:t>Mapping to Spaces to Visualize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58" y="1434300"/>
            <a:ext cx="4479745" cy="2738454"/>
          </a:xfrm>
        </p:spPr>
        <p:txBody>
          <a:bodyPr>
            <a:normAutofit/>
          </a:bodyPr>
          <a:lstStyle/>
          <a:p>
            <a:r>
              <a:rPr lang="en-US" dirty="0" smtClean="0"/>
              <a:t>Dimensionality </a:t>
            </a:r>
            <a:r>
              <a:rPr lang="en-US" dirty="0" smtClean="0"/>
              <a:t>reduction/visualization</a:t>
            </a:r>
          </a:p>
          <a:p>
            <a:pPr lvl="1"/>
            <a:r>
              <a:rPr lang="en-US" dirty="0" smtClean="0"/>
              <a:t>Pre-training, </a:t>
            </a:r>
            <a:r>
              <a:rPr lang="en-US" dirty="0" smtClean="0"/>
              <a:t>t-SNE</a:t>
            </a:r>
          </a:p>
          <a:p>
            <a:pPr lvl="1"/>
            <a:r>
              <a:rPr lang="en-US" dirty="0" smtClean="0"/>
              <a:t>Useful mappings from </a:t>
            </a:r>
            <a:r>
              <a:rPr lang="en-US" i="1" dirty="0" smtClean="0"/>
              <a:t>n</a:t>
            </a:r>
            <a:r>
              <a:rPr lang="en-US" dirty="0" smtClean="0"/>
              <a:t>-D space to 2D space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8" y="1690688"/>
            <a:ext cx="7616082" cy="5438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2671" y="1896218"/>
            <a:ext cx="3094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https://lvdmaaten.github.io/tsne/</a:t>
            </a:r>
          </a:p>
        </p:txBody>
      </p:sp>
    </p:spTree>
    <p:extLst>
      <p:ext uri="{BB962C8B-B14F-4D97-AF65-F5344CB8AC3E}">
        <p14:creationId xmlns:p14="http://schemas.microsoft.com/office/powerpoint/2010/main" val="277381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“Shallow”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424" y="1383806"/>
            <a:ext cx="10230095" cy="2995011"/>
          </a:xfrm>
        </p:spPr>
        <p:txBody>
          <a:bodyPr>
            <a:normAutofit/>
          </a:bodyPr>
          <a:lstStyle/>
          <a:p>
            <a:r>
              <a:rPr lang="en-US" dirty="0" smtClean="0"/>
              <a:t>Ver</a:t>
            </a:r>
            <a:r>
              <a:rPr lang="en-US" dirty="0" smtClean="0"/>
              <a:t>y </a:t>
            </a:r>
            <a:r>
              <a:rPr lang="en-US" dirty="0" smtClean="0"/>
              <a:t>commonly used models</a:t>
            </a:r>
            <a:endParaRPr lang="en-US" dirty="0" smtClean="0"/>
          </a:p>
          <a:p>
            <a:pPr lvl="1"/>
            <a:r>
              <a:rPr lang="en-US" dirty="0" smtClean="0"/>
              <a:t>Linear/logistic regression (0 hidden layers)</a:t>
            </a:r>
          </a:p>
          <a:p>
            <a:pPr lvl="2"/>
            <a:r>
              <a:rPr lang="en-US" dirty="0" smtClean="0"/>
              <a:t>1 output unit (identity activation or sigmoidal activation)</a:t>
            </a:r>
          </a:p>
          <a:p>
            <a:pPr lvl="1"/>
            <a:r>
              <a:rPr lang="en-US" dirty="0" smtClean="0"/>
              <a:t>Support Vector Machine (0 hidden layers)</a:t>
            </a:r>
          </a:p>
          <a:p>
            <a:pPr lvl="2"/>
            <a:r>
              <a:rPr lang="en-US" dirty="0" smtClean="0"/>
              <a:t>Linear kernel when using multi-class hinge loss (and L2 penalty)</a:t>
            </a:r>
          </a:p>
          <a:p>
            <a:pPr lvl="1"/>
            <a:r>
              <a:rPr lang="en-US" dirty="0" smtClean="0"/>
              <a:t>Kernel SVM (1 “hidden” layer)</a:t>
            </a:r>
          </a:p>
          <a:p>
            <a:pPr lvl="1"/>
            <a:r>
              <a:rPr lang="en-US" dirty="0" smtClean="0"/>
              <a:t>Multi-layer perceptron </a:t>
            </a:r>
            <a:r>
              <a:rPr lang="en-US" dirty="0" smtClean="0"/>
              <a:t>(1 hidden </a:t>
            </a:r>
            <a:r>
              <a:rPr lang="en-US" dirty="0" smtClean="0"/>
              <a:t>processing layers)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45" y="4378817"/>
            <a:ext cx="6097710" cy="23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30"/>
          <a:stretch/>
        </p:blipFill>
        <p:spPr>
          <a:xfrm>
            <a:off x="195351" y="21907"/>
            <a:ext cx="7904782" cy="6553414"/>
          </a:xfrm>
        </p:spPr>
      </p:pic>
      <p:sp>
        <p:nvSpPr>
          <p:cNvPr id="6" name="Rectangle 5"/>
          <p:cNvSpPr/>
          <p:nvPr/>
        </p:nvSpPr>
        <p:spPr>
          <a:xfrm>
            <a:off x="8507527" y="6180891"/>
            <a:ext cx="368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8416" y="4354674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Deep zoo!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32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15" y="-602"/>
            <a:ext cx="1951252" cy="6858602"/>
          </a:xfrm>
        </p:spPr>
      </p:pic>
      <p:sp>
        <p:nvSpPr>
          <p:cNvPr id="5" name="TextBox 4"/>
          <p:cNvSpPr txBox="1"/>
          <p:nvPr/>
        </p:nvSpPr>
        <p:spPr>
          <a:xfrm>
            <a:off x="4701411" y="2229660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Deep cat detector!</a:t>
            </a:r>
            <a:endParaRPr lang="en-US" sz="2400" b="1" dirty="0"/>
          </a:p>
        </p:txBody>
      </p:sp>
      <p:pic>
        <p:nvPicPr>
          <p:cNvPr id="1026" name="Picture 2" descr="https://static1.squarespace.com/static/52f2150be4b0cb1f0a5ab8e5/t/537ddb7ee4b05e70b372289e/1400757119343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52" y="3428699"/>
            <a:ext cx="6949988" cy="26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5" b="50047"/>
          <a:stretch/>
        </p:blipFill>
        <p:spPr>
          <a:xfrm>
            <a:off x="2812452" y="72214"/>
            <a:ext cx="6743868" cy="6785786"/>
          </a:xfrm>
        </p:spPr>
      </p:pic>
    </p:spTree>
    <p:extLst>
      <p:ext uri="{BB962C8B-B14F-4D97-AF65-F5344CB8AC3E}">
        <p14:creationId xmlns:p14="http://schemas.microsoft.com/office/powerpoint/2010/main" val="20120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5" r="50155"/>
          <a:stretch/>
        </p:blipFill>
        <p:spPr>
          <a:xfrm>
            <a:off x="2796388" y="10793"/>
            <a:ext cx="6758482" cy="67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69" y="42409"/>
            <a:ext cx="10352062" cy="61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43" y="234498"/>
            <a:ext cx="8879914" cy="6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98" y="159659"/>
            <a:ext cx="9356404" cy="63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1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209265"/>
            <a:ext cx="9027886" cy="64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90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95" y="116115"/>
            <a:ext cx="9946410" cy="65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6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20" y="145143"/>
            <a:ext cx="9915960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5" y="90152"/>
            <a:ext cx="10773454" cy="64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2"/>
          <a:stretch/>
        </p:blipFill>
        <p:spPr>
          <a:xfrm>
            <a:off x="159077" y="141667"/>
            <a:ext cx="9268580" cy="616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07965" y="6414293"/>
            <a:ext cx="4784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27657" y="2937998"/>
            <a:ext cx="2627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It’s a deep jungle out there!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534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9" y="128789"/>
            <a:ext cx="9497222" cy="65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7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34" y="90153"/>
            <a:ext cx="8975532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19" y="0"/>
            <a:ext cx="956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5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58" y="0"/>
            <a:ext cx="9369084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4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86" y="0"/>
            <a:ext cx="10429912" cy="4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6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48" y="0"/>
            <a:ext cx="9872704" cy="61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07" y="103032"/>
            <a:ext cx="9165228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4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21" y="128790"/>
            <a:ext cx="8672358" cy="6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9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18" y="0"/>
            <a:ext cx="918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5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7" y="103031"/>
            <a:ext cx="9472150" cy="61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" y="172322"/>
            <a:ext cx="7278543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12" y="172322"/>
            <a:ext cx="2052036" cy="6156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1095" y="532058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Deep stats!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74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05" y="115909"/>
            <a:ext cx="9309874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2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90" y="0"/>
            <a:ext cx="9195946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Pre-training = Learned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260257" cy="4195481"/>
          </a:xfrm>
        </p:spPr>
        <p:txBody>
          <a:bodyPr/>
          <a:lstStyle/>
          <a:p>
            <a:r>
              <a:rPr lang="en-US" dirty="0" smtClean="0"/>
              <a:t>Initialization affects final performance</a:t>
            </a:r>
          </a:p>
          <a:p>
            <a:pPr lvl="1"/>
            <a:r>
              <a:rPr lang="en-US" dirty="0" smtClean="0"/>
              <a:t>Will put closer to some spots in function space and farther from others</a:t>
            </a:r>
          </a:p>
          <a:p>
            <a:r>
              <a:rPr lang="en-US" dirty="0" smtClean="0"/>
              <a:t>Where we end up in function space will often correlate with our error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99" y="1266525"/>
            <a:ext cx="6374944" cy="4650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7994" y="6017566"/>
            <a:ext cx="6974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“Why Does Unsupervised Pre-training Help Deep Learning</a:t>
            </a:r>
            <a:r>
              <a:rPr lang="en-US" sz="1200" dirty="0" smtClean="0"/>
              <a:t>?”, </a:t>
            </a:r>
            <a:r>
              <a:rPr lang="en-US" sz="1200" dirty="0" err="1" smtClean="0"/>
              <a:t>Erhan</a:t>
            </a:r>
            <a:r>
              <a:rPr lang="en-US" sz="1200" dirty="0" smtClean="0"/>
              <a:t> et al. 2010 http</a:t>
            </a:r>
            <a:r>
              <a:rPr lang="en-US" sz="1200" dirty="0"/>
              <a:t>://jmlr.org/papers/volume11/erhan10a/erhan10a.pdf</a:t>
            </a:r>
          </a:p>
        </p:txBody>
      </p:sp>
    </p:spTree>
    <p:extLst>
      <p:ext uri="{BB962C8B-B14F-4D97-AF65-F5344CB8AC3E}">
        <p14:creationId xmlns:p14="http://schemas.microsoft.com/office/powerpoint/2010/main" val="34488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848" cy="1325563"/>
          </a:xfrm>
        </p:spPr>
        <p:txBody>
          <a:bodyPr/>
          <a:lstStyle/>
          <a:p>
            <a:r>
              <a:rPr lang="en-US" dirty="0" smtClean="0"/>
              <a:t>Pre-Training: </a:t>
            </a:r>
            <a:r>
              <a:rPr lang="en-US" dirty="0" smtClean="0"/>
              <a:t>Use One Model to Learn Another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idea: Train another model, dump its parameters into the one you care about, then fine-tune that model</a:t>
            </a:r>
          </a:p>
          <a:p>
            <a:r>
              <a:rPr lang="en-US" dirty="0" smtClean="0"/>
              <a:t>Generative models were very useful for this</a:t>
            </a:r>
          </a:p>
          <a:p>
            <a:pPr lvl="1"/>
            <a:r>
              <a:rPr lang="en-US" dirty="0" smtClean="0"/>
              <a:t>Deep Belief Networks</a:t>
            </a:r>
          </a:p>
          <a:p>
            <a:r>
              <a:rPr lang="en-US" dirty="0" smtClean="0"/>
              <a:t>Unsupervised learning was central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9" y="116115"/>
            <a:ext cx="9898582" cy="6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0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8" y="116114"/>
            <a:ext cx="10801924" cy="66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3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91" y="0"/>
            <a:ext cx="9780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66568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 smtClean="0"/>
              <a:t>Pre-training </a:t>
            </a:r>
            <a:r>
              <a:rPr lang="en-US" sz="2800" dirty="0"/>
              <a:t>works! (</a:t>
            </a:r>
            <a:r>
              <a:rPr lang="en-US" sz="2800" dirty="0" err="1"/>
              <a:t>Erhan</a:t>
            </a:r>
            <a:r>
              <a:rPr lang="en-US" sz="2800" dirty="0"/>
              <a:t> et al., 2010), but</a:t>
            </a:r>
            <a:r>
              <a:rPr lang="en-US" sz="2800" dirty="0" smtClean="0"/>
              <a:t>…</a:t>
            </a:r>
          </a:p>
          <a:p>
            <a:r>
              <a:rPr lang="en-US" sz="2800" dirty="0" smtClean="0"/>
              <a:t>2-stage learning (</a:t>
            </a:r>
            <a:r>
              <a:rPr lang="en-US" sz="2800" dirty="0" err="1" smtClean="0"/>
              <a:t>Bengio</a:t>
            </a:r>
            <a:r>
              <a:rPr lang="en-US" sz="2800" dirty="0" smtClean="0"/>
              <a:t> et al., 2007)</a:t>
            </a:r>
          </a:p>
          <a:p>
            <a:pPr lvl="1"/>
            <a:r>
              <a:rPr lang="en-US" sz="2400" dirty="0" smtClean="0"/>
              <a:t>Step 1: (Greedy) unsupervised pre-training</a:t>
            </a:r>
          </a:p>
          <a:p>
            <a:pPr lvl="2"/>
            <a:r>
              <a:rPr lang="en-US" sz="2000" dirty="0" smtClean="0"/>
              <a:t>Deep Belief Networks:  Contrastive Divergence (CD-k) or SML/PCD</a:t>
            </a:r>
          </a:p>
          <a:p>
            <a:pPr lvl="2"/>
            <a:r>
              <a:rPr lang="en-US" sz="2000" dirty="0" smtClean="0"/>
              <a:t>Stacked </a:t>
            </a:r>
            <a:r>
              <a:rPr lang="en-US" sz="2000" dirty="0" err="1" smtClean="0"/>
              <a:t>Denoising</a:t>
            </a:r>
            <a:r>
              <a:rPr lang="en-US" sz="2000" dirty="0" smtClean="0"/>
              <a:t> </a:t>
            </a:r>
            <a:r>
              <a:rPr lang="en-US" sz="2000" dirty="0" err="1" smtClean="0"/>
              <a:t>Autoencoders</a:t>
            </a:r>
            <a:r>
              <a:rPr lang="en-US" sz="2000" dirty="0" smtClean="0"/>
              <a:t>:  Back-propagation w/ cross-entropy loss</a:t>
            </a:r>
          </a:p>
          <a:p>
            <a:pPr lvl="1"/>
            <a:r>
              <a:rPr lang="en-US" sz="2400" dirty="0" smtClean="0"/>
              <a:t>Step 2: Supervised fine-tuning</a:t>
            </a:r>
          </a:p>
          <a:p>
            <a:pPr lvl="2"/>
            <a:r>
              <a:rPr lang="en-US" sz="2000" dirty="0" smtClean="0"/>
              <a:t>1) Toss old model, dump parameters into MLP</a:t>
            </a:r>
          </a:p>
          <a:p>
            <a:pPr lvl="2"/>
            <a:r>
              <a:rPr lang="en-US" sz="2000" dirty="0" smtClean="0"/>
              <a:t>2) (Gentle) back-propagation fine-tuning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Pre-training Helped Revitalize Neural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3" y="3935802"/>
            <a:ext cx="4448796" cy="2276793"/>
          </a:xfrm>
          <a:prstGeom prst="rect">
            <a:avLst/>
          </a:prstGeom>
        </p:spPr>
      </p:pic>
      <p:sp>
        <p:nvSpPr>
          <p:cNvPr id="24" name="Frame 23"/>
          <p:cNvSpPr/>
          <p:nvPr/>
        </p:nvSpPr>
        <p:spPr>
          <a:xfrm>
            <a:off x="5841776" y="4749540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21383958" flipH="1">
            <a:off x="4650450" y="4168680"/>
            <a:ext cx="1756439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p Arrow 27"/>
          <p:cNvSpPr/>
          <p:nvPr/>
        </p:nvSpPr>
        <p:spPr>
          <a:xfrm rot="9568961" flipH="1" flipV="1">
            <a:off x="6421461" y="4269631"/>
            <a:ext cx="325352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" y="5391802"/>
            <a:ext cx="3962953" cy="140037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Greedy, Layer-wise Learning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717960" y="1392055"/>
            <a:ext cx="8099241" cy="2579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Construct each layer of the model separately/greedily</a:t>
            </a:r>
          </a:p>
          <a:p>
            <a:pPr lvl="1"/>
            <a:r>
              <a:rPr lang="en-US" dirty="0" smtClean="0"/>
              <a:t>Start with single layer, learn parameters across data</a:t>
            </a:r>
          </a:p>
          <a:p>
            <a:pPr lvl="1"/>
            <a:r>
              <a:rPr lang="en-US" dirty="0" smtClean="0"/>
              <a:t>Add new layer, freeze parameters of old one</a:t>
            </a:r>
          </a:p>
          <a:p>
            <a:pPr lvl="1"/>
            <a:r>
              <a:rPr lang="en-US" dirty="0" smtClean="0"/>
              <a:t>Propagate data up to this new layer</a:t>
            </a:r>
          </a:p>
          <a:p>
            <a:pPr lvl="1"/>
            <a:r>
              <a:rPr lang="en-US" dirty="0" smtClean="0"/>
              <a:t>Learn parameters for this layer across new data</a:t>
            </a:r>
          </a:p>
          <a:p>
            <a:pPr lvl="1"/>
            <a:r>
              <a:rPr lang="en-US" dirty="0" smtClean="0"/>
              <a:t>Repeat for </a:t>
            </a:r>
            <a:r>
              <a:rPr lang="en-US" i="1" dirty="0" smtClean="0"/>
              <a:t>L</a:t>
            </a:r>
            <a:r>
              <a:rPr lang="en-US" dirty="0" smtClean="0"/>
              <a:t> layers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34196" y="6354723"/>
            <a:ext cx="579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(Ororbia </a:t>
            </a:r>
            <a:r>
              <a:rPr lang="en-US" dirty="0" smtClean="0"/>
              <a:t>et al., 2015, </a:t>
            </a:r>
            <a:r>
              <a:rPr lang="en-US" dirty="0"/>
              <a:t> </a:t>
            </a:r>
            <a:r>
              <a:rPr lang="en-US" dirty="0" smtClean="0"/>
              <a:t>ECML)</a:t>
            </a:r>
            <a:endParaRPr lang="en-US" dirty="0"/>
          </a:p>
        </p:txBody>
      </p:sp>
      <p:sp>
        <p:nvSpPr>
          <p:cNvPr id="41" name="Frame 40"/>
          <p:cNvSpPr/>
          <p:nvPr/>
        </p:nvSpPr>
        <p:spPr>
          <a:xfrm>
            <a:off x="1835457" y="5330721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/>
          <p:cNvSpPr/>
          <p:nvPr/>
        </p:nvSpPr>
        <p:spPr>
          <a:xfrm>
            <a:off x="2368888" y="6154530"/>
            <a:ext cx="1394364" cy="446394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/>
          <p:cNvSpPr/>
          <p:nvPr/>
        </p:nvSpPr>
        <p:spPr>
          <a:xfrm rot="21383958" flipH="1">
            <a:off x="1017909" y="5615209"/>
            <a:ext cx="1596312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 rot="9568961" flipH="1" flipV="1">
            <a:off x="2749314" y="5715333"/>
            <a:ext cx="329446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05" y="2451544"/>
            <a:ext cx="4662181" cy="3171761"/>
          </a:xfrm>
          <a:prstGeom prst="rect">
            <a:avLst/>
          </a:prstGeom>
        </p:spPr>
      </p:pic>
      <p:sp>
        <p:nvSpPr>
          <p:cNvPr id="48" name="Frame 47"/>
          <p:cNvSpPr/>
          <p:nvPr/>
        </p:nvSpPr>
        <p:spPr>
          <a:xfrm>
            <a:off x="9284975" y="241187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/>
          <p:cNvSpPr/>
          <p:nvPr/>
        </p:nvSpPr>
        <p:spPr>
          <a:xfrm>
            <a:off x="9648104" y="3314937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1383958" flipH="1">
            <a:off x="8624078" y="2743907"/>
            <a:ext cx="1600194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Up Arrow 50"/>
          <p:cNvSpPr/>
          <p:nvPr/>
        </p:nvSpPr>
        <p:spPr>
          <a:xfrm rot="9568961" flipH="1" flipV="1">
            <a:off x="10198796" y="2808368"/>
            <a:ext cx="309220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ame 51"/>
          <p:cNvSpPr/>
          <p:nvPr/>
        </p:nvSpPr>
        <p:spPr>
          <a:xfrm>
            <a:off x="5467235" y="386355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805" y="3003090"/>
            <a:ext cx="9956800" cy="1143000"/>
          </a:xfrm>
        </p:spPr>
        <p:txBody>
          <a:bodyPr/>
          <a:lstStyle/>
          <a:p>
            <a:pPr algn="ctr"/>
            <a:r>
              <a:rPr lang="en-US" dirty="0" smtClean="0"/>
              <a:t>Greedy, Layer-wise Learning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59</a:t>
            </a:fld>
            <a:endParaRPr lang="en-US" dirty="0">
              <a:solidFill>
                <a:srgbClr val="DFE3E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3023" y="4287187"/>
            <a:ext cx="5546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</a:rPr>
              <a:t>D = train set, V = validation set, </a:t>
            </a:r>
            <a:br>
              <a:rPr lang="en-US" sz="2400" dirty="0" smtClean="0">
                <a:solidFill>
                  <a:prstClr val="white"/>
                </a:solidFill>
              </a:rPr>
            </a:br>
            <a:r>
              <a:rPr lang="en-US" sz="2400" dirty="0" smtClean="0">
                <a:solidFill>
                  <a:prstClr val="white"/>
                </a:solidFill>
              </a:rPr>
              <a:t>U = unlabeled set, T = test set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0" y="238864"/>
            <a:ext cx="8396616" cy="6277846"/>
          </a:xfrm>
        </p:spPr>
      </p:pic>
    </p:spTree>
    <p:extLst>
      <p:ext uri="{BB962C8B-B14F-4D97-AF65-F5344CB8AC3E}">
        <p14:creationId xmlns:p14="http://schemas.microsoft.com/office/powerpoint/2010/main" val="15654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-SBEN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-HSDA</a:t>
            </a:r>
            <a:endParaRPr lang="en-US" sz="2800" dirty="0">
              <a:solidFill>
                <a:prstClr val="white"/>
              </a:solidFill>
            </a:endParaRPr>
          </a:p>
        </p:txBody>
      </p:sp>
      <p:sp useBgFill="1">
        <p:nvSpPr>
          <p:cNvPr id="22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60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sp useBgFill="1">
        <p:nvSpPr>
          <p:cNvPr id="21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-SBEN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Flowchart: Data 6"/>
          <p:cNvSpPr/>
          <p:nvPr/>
        </p:nvSpPr>
        <p:spPr>
          <a:xfrm>
            <a:off x="7813204" y="3613356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-HSDA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781115" y="3598652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10241813" y="436789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722322" y="430880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055998" y="4023315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4115333" y="427645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595842" y="421736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3079785" y="424376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3408713" y="434938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61878" y="3779515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prstClr val="white"/>
                </a:solidFill>
              </a:rPr>
              <a:t>For all training samples in D &amp; U…</a:t>
            </a:r>
            <a:endParaRPr lang="en-US" sz="2400" i="1" dirty="0">
              <a:solidFill>
                <a:prstClr val="white"/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61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7" name="Flowchart: Data 6"/>
          <p:cNvSpPr/>
          <p:nvPr/>
        </p:nvSpPr>
        <p:spPr>
          <a:xfrm>
            <a:off x="7546872" y="2481942"/>
            <a:ext cx="3964306" cy="157104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563236" y="2481941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959079" y="315572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439588" y="309663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756358" y="2930139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841809" y="31791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322318" y="3120037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638621" y="316167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967549" y="326729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444475" y="2697926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1" name="Rectangle 10"/>
          <p:cNvSpPr/>
          <p:nvPr/>
        </p:nvSpPr>
        <p:spPr bwMode="grayWhite">
          <a:xfrm>
            <a:off x="117984" y="810001"/>
            <a:ext cx="5463818" cy="2790660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639963 w 5414174"/>
              <a:gd name="connsiteY2" fmla="*/ 3573472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23770 w 5414174"/>
              <a:gd name="connsiteY2" fmla="*/ 3027781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38518 w 5414174"/>
              <a:gd name="connsiteY2" fmla="*/ 2275614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23056 w 5245500"/>
              <a:gd name="connsiteY0" fmla="*/ 439090 h 3942179"/>
              <a:gd name="connsiteX1" fmla="*/ 4993262 w 5245500"/>
              <a:gd name="connsiteY1" fmla="*/ 1692704 h 3942179"/>
              <a:gd name="connsiteX2" fmla="*/ 2146824 w 5245500"/>
              <a:gd name="connsiteY2" fmla="*/ 2467343 h 3942179"/>
              <a:gd name="connsiteX3" fmla="*/ 52552 w 5245500"/>
              <a:gd name="connsiteY3" fmla="*/ 3942179 h 3942179"/>
              <a:gd name="connsiteX4" fmla="*/ 23056 w 5245500"/>
              <a:gd name="connsiteY4" fmla="*/ 439090 h 3942179"/>
              <a:gd name="connsiteX0" fmla="*/ 206478 w 5428922"/>
              <a:gd name="connsiteY0" fmla="*/ 439090 h 2916109"/>
              <a:gd name="connsiteX1" fmla="*/ 5176684 w 5428922"/>
              <a:gd name="connsiteY1" fmla="*/ 1692704 h 2916109"/>
              <a:gd name="connsiteX2" fmla="*/ 2330246 w 5428922"/>
              <a:gd name="connsiteY2" fmla="*/ 2467343 h 2916109"/>
              <a:gd name="connsiteX3" fmla="*/ 0 w 5428922"/>
              <a:gd name="connsiteY3" fmla="*/ 2836050 h 2916109"/>
              <a:gd name="connsiteX4" fmla="*/ 206478 w 5428922"/>
              <a:gd name="connsiteY4" fmla="*/ 439090 h 2916109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44995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00751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26595"/>
              <a:gd name="connsiteX1" fmla="*/ 5191433 w 5443671"/>
              <a:gd name="connsiteY1" fmla="*/ 1692704 h 2926595"/>
              <a:gd name="connsiteX2" fmla="*/ 2300751 w 5443671"/>
              <a:gd name="connsiteY2" fmla="*/ 2482091 h 2926595"/>
              <a:gd name="connsiteX3" fmla="*/ 0 w 5443671"/>
              <a:gd name="connsiteY3" fmla="*/ 2836050 h 2926595"/>
              <a:gd name="connsiteX4" fmla="*/ 221227 w 5443671"/>
              <a:gd name="connsiteY4" fmla="*/ 439090 h 2926595"/>
              <a:gd name="connsiteX0" fmla="*/ 648930 w 5463818"/>
              <a:gd name="connsiteY0" fmla="*/ 686614 h 2790660"/>
              <a:gd name="connsiteX1" fmla="*/ 5191433 w 5463818"/>
              <a:gd name="connsiteY1" fmla="*/ 1556769 h 2790660"/>
              <a:gd name="connsiteX2" fmla="*/ 2300751 w 5463818"/>
              <a:gd name="connsiteY2" fmla="*/ 2346156 h 2790660"/>
              <a:gd name="connsiteX3" fmla="*/ 0 w 5463818"/>
              <a:gd name="connsiteY3" fmla="*/ 2700115 h 2790660"/>
              <a:gd name="connsiteX4" fmla="*/ 648930 w 5463818"/>
              <a:gd name="connsiteY4" fmla="*/ 686614 h 279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3818" h="2790660">
                <a:moveTo>
                  <a:pt x="648930" y="686614"/>
                </a:moveTo>
                <a:cubicBezTo>
                  <a:pt x="2335162" y="1079904"/>
                  <a:pt x="6572865" y="-1594470"/>
                  <a:pt x="5191433" y="1556769"/>
                </a:cubicBezTo>
                <a:cubicBezTo>
                  <a:pt x="2979174" y="1991962"/>
                  <a:pt x="3731346" y="967067"/>
                  <a:pt x="2300751" y="2346156"/>
                </a:cubicBezTo>
                <a:cubicBezTo>
                  <a:pt x="1337189" y="3324465"/>
                  <a:pt x="771833" y="2326490"/>
                  <a:pt x="0" y="2700115"/>
                </a:cubicBezTo>
                <a:cubicBezTo>
                  <a:pt x="9833" y="1645489"/>
                  <a:pt x="580103" y="1741240"/>
                  <a:pt x="648930" y="68661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2" name="Rectangle 10"/>
          <p:cNvSpPr/>
          <p:nvPr/>
        </p:nvSpPr>
        <p:spPr bwMode="grayWhite">
          <a:xfrm>
            <a:off x="6079285" y="1051846"/>
            <a:ext cx="5108858" cy="2490471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817229"/>
              <a:gd name="connsiteY0" fmla="*/ 592894 h 3742022"/>
              <a:gd name="connsiteX1" fmla="*/ 5582125 w 5817229"/>
              <a:gd name="connsiteY1" fmla="*/ 1604142 h 3742022"/>
              <a:gd name="connsiteX2" fmla="*/ 2682582 w 5817229"/>
              <a:gd name="connsiteY2" fmla="*/ 3727276 h 3742022"/>
              <a:gd name="connsiteX3" fmla="*/ 0 w 5817229"/>
              <a:gd name="connsiteY3" fmla="*/ 3742022 h 3742022"/>
              <a:gd name="connsiteX4" fmla="*/ 191730 w 5817229"/>
              <a:gd name="connsiteY4" fmla="*/ 592894 h 3742022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682582 w 5254680"/>
              <a:gd name="connsiteY2" fmla="*/ 358194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1948592 w 5254680"/>
              <a:gd name="connsiteY2" fmla="*/ 324666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18331 w 5181281"/>
              <a:gd name="connsiteY0" fmla="*/ 447562 h 2728010"/>
              <a:gd name="connsiteX1" fmla="*/ 4921534 w 5181281"/>
              <a:gd name="connsiteY1" fmla="*/ 1687410 h 2728010"/>
              <a:gd name="connsiteX2" fmla="*/ 2036671 w 5181281"/>
              <a:gd name="connsiteY2" fmla="*/ 2393224 h 2728010"/>
              <a:gd name="connsiteX3" fmla="*/ 0 w 5181281"/>
              <a:gd name="connsiteY3" fmla="*/ 2728010 h 2728010"/>
              <a:gd name="connsiteX4" fmla="*/ 118331 w 5181281"/>
              <a:gd name="connsiteY4" fmla="*/ 447562 h 27280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021991 w 5166601"/>
              <a:gd name="connsiteY2" fmla="*/ 239322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271548 w 5166601"/>
              <a:gd name="connsiteY2" fmla="*/ 240846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28478 w 5217586"/>
              <a:gd name="connsiteY0" fmla="*/ 563157 h 2813125"/>
              <a:gd name="connsiteX1" fmla="*/ 4906854 w 5217586"/>
              <a:gd name="connsiteY1" fmla="*/ 1620125 h 2813125"/>
              <a:gd name="connsiteX2" fmla="*/ 2271548 w 5217586"/>
              <a:gd name="connsiteY2" fmla="*/ 2341179 h 2813125"/>
              <a:gd name="connsiteX3" fmla="*/ 0 w 5217586"/>
              <a:gd name="connsiteY3" fmla="*/ 2813125 h 2813125"/>
              <a:gd name="connsiteX4" fmla="*/ 1028478 w 5217586"/>
              <a:gd name="connsiteY4" fmla="*/ 563157 h 2813125"/>
              <a:gd name="connsiteX0" fmla="*/ 544045 w 5188673"/>
              <a:gd name="connsiteY0" fmla="*/ 777626 h 2707554"/>
              <a:gd name="connsiteX1" fmla="*/ 4906854 w 5188673"/>
              <a:gd name="connsiteY1" fmla="*/ 1514554 h 2707554"/>
              <a:gd name="connsiteX2" fmla="*/ 2271548 w 5188673"/>
              <a:gd name="connsiteY2" fmla="*/ 2235608 h 2707554"/>
              <a:gd name="connsiteX3" fmla="*/ 0 w 5188673"/>
              <a:gd name="connsiteY3" fmla="*/ 2707554 h 2707554"/>
              <a:gd name="connsiteX4" fmla="*/ 544045 w 5188673"/>
              <a:gd name="connsiteY4" fmla="*/ 777626 h 2707554"/>
              <a:gd name="connsiteX0" fmla="*/ 545323 w 5189951"/>
              <a:gd name="connsiteY0" fmla="*/ 777626 h 2707554"/>
              <a:gd name="connsiteX1" fmla="*/ 4908132 w 5189951"/>
              <a:gd name="connsiteY1" fmla="*/ 1514554 h 2707554"/>
              <a:gd name="connsiteX2" fmla="*/ 2272826 w 5189951"/>
              <a:gd name="connsiteY2" fmla="*/ 2235608 h 2707554"/>
              <a:gd name="connsiteX3" fmla="*/ 1278 w 5189951"/>
              <a:gd name="connsiteY3" fmla="*/ 2707554 h 2707554"/>
              <a:gd name="connsiteX4" fmla="*/ 545323 w 5189951"/>
              <a:gd name="connsiteY4" fmla="*/ 777626 h 2707554"/>
              <a:gd name="connsiteX0" fmla="*/ 545323 w 5203388"/>
              <a:gd name="connsiteY0" fmla="*/ 777626 h 2707554"/>
              <a:gd name="connsiteX1" fmla="*/ 4922338 w 5203388"/>
              <a:gd name="connsiteY1" fmla="*/ 1514554 h 2707554"/>
              <a:gd name="connsiteX2" fmla="*/ 2272826 w 5203388"/>
              <a:gd name="connsiteY2" fmla="*/ 2235608 h 2707554"/>
              <a:gd name="connsiteX3" fmla="*/ 1278 w 5203388"/>
              <a:gd name="connsiteY3" fmla="*/ 2707554 h 2707554"/>
              <a:gd name="connsiteX4" fmla="*/ 545323 w 5203388"/>
              <a:gd name="connsiteY4" fmla="*/ 777626 h 2707554"/>
              <a:gd name="connsiteX0" fmla="*/ 545323 w 4922338"/>
              <a:gd name="connsiteY0" fmla="*/ 324899 h 2254827"/>
              <a:gd name="connsiteX1" fmla="*/ 4922338 w 4922338"/>
              <a:gd name="connsiteY1" fmla="*/ 1061827 h 2254827"/>
              <a:gd name="connsiteX2" fmla="*/ 2272826 w 4922338"/>
              <a:gd name="connsiteY2" fmla="*/ 1782881 h 2254827"/>
              <a:gd name="connsiteX3" fmla="*/ 1278 w 4922338"/>
              <a:gd name="connsiteY3" fmla="*/ 2254827 h 2254827"/>
              <a:gd name="connsiteX4" fmla="*/ 545323 w 4922338"/>
              <a:gd name="connsiteY4" fmla="*/ 324899 h 2254827"/>
              <a:gd name="connsiteX0" fmla="*/ 545323 w 4922338"/>
              <a:gd name="connsiteY0" fmla="*/ 389161 h 2319089"/>
              <a:gd name="connsiteX1" fmla="*/ 4922338 w 4922338"/>
              <a:gd name="connsiteY1" fmla="*/ 1126089 h 2319089"/>
              <a:gd name="connsiteX2" fmla="*/ 2272826 w 4922338"/>
              <a:gd name="connsiteY2" fmla="*/ 1847143 h 2319089"/>
              <a:gd name="connsiteX3" fmla="*/ 1278 w 4922338"/>
              <a:gd name="connsiteY3" fmla="*/ 2319089 h 2319089"/>
              <a:gd name="connsiteX4" fmla="*/ 545323 w 4922338"/>
              <a:gd name="connsiteY4" fmla="*/ 389161 h 2319089"/>
              <a:gd name="connsiteX0" fmla="*/ 558251 w 4921060"/>
              <a:gd name="connsiteY0" fmla="*/ 379341 h 2324017"/>
              <a:gd name="connsiteX1" fmla="*/ 4921060 w 4921060"/>
              <a:gd name="connsiteY1" fmla="*/ 1131017 h 2324017"/>
              <a:gd name="connsiteX2" fmla="*/ 2271548 w 4921060"/>
              <a:gd name="connsiteY2" fmla="*/ 1852071 h 2324017"/>
              <a:gd name="connsiteX3" fmla="*/ 0 w 4921060"/>
              <a:gd name="connsiteY3" fmla="*/ 2324017 h 2324017"/>
              <a:gd name="connsiteX4" fmla="*/ 558251 w 4921060"/>
              <a:gd name="connsiteY4" fmla="*/ 379341 h 2324017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30335 h 2375011"/>
              <a:gd name="connsiteX1" fmla="*/ 4921060 w 4921060"/>
              <a:gd name="connsiteY1" fmla="*/ 1182011 h 2375011"/>
              <a:gd name="connsiteX2" fmla="*/ 2271548 w 4921060"/>
              <a:gd name="connsiteY2" fmla="*/ 1903065 h 2375011"/>
              <a:gd name="connsiteX3" fmla="*/ 0 w 4921060"/>
              <a:gd name="connsiteY3" fmla="*/ 2375011 h 2375011"/>
              <a:gd name="connsiteX4" fmla="*/ 558251 w 4921060"/>
              <a:gd name="connsiteY4" fmla="*/ 430335 h 2375011"/>
              <a:gd name="connsiteX0" fmla="*/ 558251 w 4921060"/>
              <a:gd name="connsiteY0" fmla="*/ 512588 h 2457264"/>
              <a:gd name="connsiteX1" fmla="*/ 4921060 w 4921060"/>
              <a:gd name="connsiteY1" fmla="*/ 1264264 h 2457264"/>
              <a:gd name="connsiteX2" fmla="*/ 2271548 w 4921060"/>
              <a:gd name="connsiteY2" fmla="*/ 1985318 h 2457264"/>
              <a:gd name="connsiteX3" fmla="*/ 0 w 4921060"/>
              <a:gd name="connsiteY3" fmla="*/ 2457264 h 2457264"/>
              <a:gd name="connsiteX4" fmla="*/ 558251 w 4921060"/>
              <a:gd name="connsiteY4" fmla="*/ 512588 h 2457264"/>
              <a:gd name="connsiteX0" fmla="*/ 558251 w 4921060"/>
              <a:gd name="connsiteY0" fmla="*/ 563471 h 2508147"/>
              <a:gd name="connsiteX1" fmla="*/ 4921060 w 4921060"/>
              <a:gd name="connsiteY1" fmla="*/ 1315147 h 2508147"/>
              <a:gd name="connsiteX2" fmla="*/ 2271548 w 4921060"/>
              <a:gd name="connsiteY2" fmla="*/ 2036201 h 2508147"/>
              <a:gd name="connsiteX3" fmla="*/ 0 w 4921060"/>
              <a:gd name="connsiteY3" fmla="*/ 2508147 h 2508147"/>
              <a:gd name="connsiteX4" fmla="*/ 558251 w 4921060"/>
              <a:gd name="connsiteY4" fmla="*/ 563471 h 2508147"/>
              <a:gd name="connsiteX0" fmla="*/ 558251 w 4921060"/>
              <a:gd name="connsiteY0" fmla="*/ 545795 h 2490471"/>
              <a:gd name="connsiteX1" fmla="*/ 4921060 w 4921060"/>
              <a:gd name="connsiteY1" fmla="*/ 1297471 h 2490471"/>
              <a:gd name="connsiteX2" fmla="*/ 2271548 w 4921060"/>
              <a:gd name="connsiteY2" fmla="*/ 2018525 h 2490471"/>
              <a:gd name="connsiteX3" fmla="*/ 0 w 4921060"/>
              <a:gd name="connsiteY3" fmla="*/ 2490471 h 2490471"/>
              <a:gd name="connsiteX4" fmla="*/ 558251 w 4921060"/>
              <a:gd name="connsiteY4" fmla="*/ 545795 h 249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1060" h="2490471">
                <a:moveTo>
                  <a:pt x="558251" y="545795"/>
                </a:moveTo>
                <a:cubicBezTo>
                  <a:pt x="2216070" y="717859"/>
                  <a:pt x="4520352" y="-1208141"/>
                  <a:pt x="4921060" y="1297471"/>
                </a:cubicBezTo>
                <a:cubicBezTo>
                  <a:pt x="2708801" y="1732664"/>
                  <a:pt x="3628401" y="595191"/>
                  <a:pt x="2271548" y="2018525"/>
                </a:cubicBezTo>
                <a:cubicBezTo>
                  <a:pt x="1626910" y="2526360"/>
                  <a:pt x="703357" y="2089316"/>
                  <a:pt x="0" y="2490471"/>
                </a:cubicBezTo>
                <a:cubicBezTo>
                  <a:pt x="9833" y="1435845"/>
                  <a:pt x="-83088" y="1569941"/>
                  <a:pt x="558251" y="54579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-SBEN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-HSDA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prstClr val="white"/>
                </a:solidFill>
              </a:rPr>
              <a:t>For all training samples in D &amp; U…</a:t>
            </a:r>
            <a:endParaRPr lang="en-US" sz="2400" i="1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62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-SBEN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prstClr val="white"/>
                </a:solidFill>
              </a:rPr>
              <a:t>N</a:t>
            </a:r>
            <a:r>
              <a:rPr lang="en-US" sz="2800" dirty="0" smtClean="0">
                <a:solidFill>
                  <a:prstClr val="white"/>
                </a:solidFill>
              </a:rPr>
              <a:t>-HSDA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Flowchart: Data 6"/>
          <p:cNvSpPr/>
          <p:nvPr/>
        </p:nvSpPr>
        <p:spPr>
          <a:xfrm>
            <a:off x="7021735" y="1326284"/>
            <a:ext cx="3964306" cy="16373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087167" y="1392629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433942" y="200006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9914451" y="1940976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231221" y="1774481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365740" y="208981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3846249" y="20307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162552" y="207236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491480" y="217798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968406" y="1608614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prstClr val="white"/>
                </a:solidFill>
              </a:rPr>
              <a:t>For all training samples in D &amp; U…</a:t>
            </a:r>
            <a:endParaRPr lang="en-US" sz="2400" i="1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63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24"/>
            <a:ext cx="10283372" cy="67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6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365125"/>
            <a:ext cx="9811658" cy="57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01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6" y="0"/>
            <a:ext cx="9578328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2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90" y="128789"/>
            <a:ext cx="9874376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7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2" y="0"/>
            <a:ext cx="9614614" cy="63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5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3" y="154546"/>
            <a:ext cx="9186772" cy="6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3" y="188687"/>
            <a:ext cx="9464514" cy="6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16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47" y="90154"/>
            <a:ext cx="9003822" cy="6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0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00" y="103031"/>
            <a:ext cx="9125684" cy="5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20" y="103031"/>
            <a:ext cx="9149916" cy="62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40" y="128789"/>
            <a:ext cx="9865878" cy="44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2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45" y="0"/>
            <a:ext cx="9339710" cy="65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3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87" y="0"/>
            <a:ext cx="9650426" cy="49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6" y="-7064"/>
            <a:ext cx="9538954" cy="68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17" y="0"/>
            <a:ext cx="9872524" cy="6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51" y="103032"/>
            <a:ext cx="9859540" cy="60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04" y="128789"/>
            <a:ext cx="9240592" cy="66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138568"/>
            <a:ext cx="9637486" cy="65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9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28" y="115911"/>
            <a:ext cx="9500502" cy="6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36" y="0"/>
            <a:ext cx="9757832" cy="43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6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70" y="103031"/>
            <a:ext cx="9082860" cy="6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99" y="0"/>
            <a:ext cx="9681602" cy="64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2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89" y="0"/>
            <a:ext cx="9323980" cy="65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1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87" y="0"/>
            <a:ext cx="9089582" cy="59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8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9" y="154546"/>
            <a:ext cx="9139612" cy="5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17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36" y="0"/>
            <a:ext cx="9517758" cy="5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34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84" y="90153"/>
            <a:ext cx="8907190" cy="64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4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87" y="115910"/>
            <a:ext cx="8687026" cy="62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19" y="1"/>
            <a:ext cx="93941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88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37" y="0"/>
            <a:ext cx="9312410" cy="47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6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1" y="0"/>
            <a:ext cx="8916658" cy="6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082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54" y="0"/>
            <a:ext cx="9216534" cy="59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78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78" y="0"/>
            <a:ext cx="9004802" cy="57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38" y="0"/>
            <a:ext cx="9713512" cy="60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25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31" y="0"/>
            <a:ext cx="9506412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7" y="0"/>
            <a:ext cx="9380608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34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23" y="0"/>
            <a:ext cx="9907198" cy="5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38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10" y="167425"/>
            <a:ext cx="9633748" cy="61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0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5" y="0"/>
            <a:ext cx="9334870" cy="55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905</Words>
  <Application>Microsoft Office PowerPoint</Application>
  <PresentationFormat>Widescreen</PresentationFormat>
  <Paragraphs>138</Paragraphs>
  <Slides>104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맑은 고딕</vt:lpstr>
      <vt:lpstr>Arial</vt:lpstr>
      <vt:lpstr>Calibri</vt:lpstr>
      <vt:lpstr>Calibri Light</vt:lpstr>
      <vt:lpstr>Helvetica</vt:lpstr>
      <vt:lpstr>Wingdings</vt:lpstr>
      <vt:lpstr>Wingdings 3</vt:lpstr>
      <vt:lpstr>Office Theme</vt:lpstr>
      <vt:lpstr>Representation Learning</vt:lpstr>
      <vt:lpstr>Manual &amp; Exhaustive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again? Feature Abstraction</vt:lpstr>
      <vt:lpstr>PowerPoint Presentation</vt:lpstr>
      <vt:lpstr>PowerPoint Presentation</vt:lpstr>
      <vt:lpstr>PowerPoint Presentation</vt:lpstr>
      <vt:lpstr>The Manifold Hypothesis</vt:lpstr>
      <vt:lpstr>Manifold Learning: Infer the Underlying Manifold</vt:lpstr>
      <vt:lpstr>PowerPoint Presentation</vt:lpstr>
      <vt:lpstr>Mapping to Spaces to Visualize</vt:lpstr>
      <vt:lpstr>What is a “Shallow”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Pre-training = Learned Initialization</vt:lpstr>
      <vt:lpstr>Pre-Training: Use One Model to Learn Another</vt:lpstr>
      <vt:lpstr>PowerPoint Presentation</vt:lpstr>
      <vt:lpstr>PowerPoint Presentation</vt:lpstr>
      <vt:lpstr>PowerPoint Presentation</vt:lpstr>
      <vt:lpstr>Pre-training Helped Revitalize Neural Nets</vt:lpstr>
      <vt:lpstr>Greedy, Layer-wise Learning</vt:lpstr>
      <vt:lpstr>Greedy, Layer-wise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we learn today?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</dc:title>
  <dc:creator>Alex Ororbia</dc:creator>
  <cp:lastModifiedBy>Alex Ororbia</cp:lastModifiedBy>
  <cp:revision>81</cp:revision>
  <dcterms:created xsi:type="dcterms:W3CDTF">2017-11-14T21:06:46Z</dcterms:created>
  <dcterms:modified xsi:type="dcterms:W3CDTF">2017-11-15T19:28:37Z</dcterms:modified>
</cp:coreProperties>
</file>